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6"/>
  </p:notesMasterIdLst>
  <p:sldIdLst>
    <p:sldId id="257" r:id="rId2"/>
    <p:sldId id="263" r:id="rId3"/>
    <p:sldId id="258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3" r:id="rId14"/>
    <p:sldId id="271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90519E-762E-44CF-827E-3490A2A4CAFA}" v="97" dt="2020-04-22T12:46:53.070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709"/>
  </p:normalViewPr>
  <p:slideViewPr>
    <p:cSldViewPr snapToGrid="0">
      <p:cViewPr>
        <p:scale>
          <a:sx n="100" d="100"/>
          <a:sy n="100" d="100"/>
        </p:scale>
        <p:origin x="121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1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178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8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87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92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65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7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76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09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11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1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2">
            <a:alpha val="73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323D1-6CF5-45D2-B35D-5B5B8BA50A3A}"/>
              </a:ext>
            </a:extLst>
          </p:cNvPr>
          <p:cNvSpPr txBox="1"/>
          <p:nvPr/>
        </p:nvSpPr>
        <p:spPr>
          <a:xfrm>
            <a:off x="4311467" y="1748448"/>
            <a:ext cx="2984195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100" spc="5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Attributions </a:t>
            </a:r>
            <a:endParaRPr lang="en-US" sz="2100" spc="600" dirty="0">
              <a:solidFill>
                <a:schemeClr val="tx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Sampath Gonnuru | 04.22.2020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09571-A898-4529-8315-4BCA192F1E42}"/>
              </a:ext>
            </a:extLst>
          </p:cNvPr>
          <p:cNvSpPr txBox="1"/>
          <p:nvPr/>
        </p:nvSpPr>
        <p:spPr>
          <a:xfrm>
            <a:off x="815316" y="439552"/>
            <a:ext cx="417480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>
                <a:solidFill>
                  <a:schemeClr val="tx2">
                    <a:lumMod val="10000"/>
                  </a:schemeClr>
                </a:solidFill>
                <a:latin typeface="+mj-lt"/>
                <a:ea typeface="Verdana" panose="020B0604030504040204" pitchFamily="34" charset="0"/>
              </a:rPr>
              <a:t>CoolTShirts</a:t>
            </a:r>
          </a:p>
          <a:p>
            <a:endParaRPr lang="en-US" sz="4400" spc="600" dirty="0">
              <a:solidFill>
                <a:schemeClr val="tx2">
                  <a:lumMod val="10000"/>
                </a:schemeClr>
              </a:solidFill>
              <a:latin typeface="+mj-lt"/>
              <a:ea typeface="Verdana" panose="020B0604030504040204" pitchFamily="34" charset="0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4" name="Picture 3" descr="A person standing on a court&#10;&#10;Description automatically generated">
            <a:extLst>
              <a:ext uri="{FF2B5EF4-FFF2-40B4-BE49-F238E27FC236}">
                <a16:creationId xmlns:a16="http://schemas.microsoft.com/office/drawing/2014/main" id="{29172BEF-991D-42DB-B2E4-45E8C272E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6511"/>
            <a:ext cx="9144000" cy="23169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OPTIMIZING THE CAMPAIGN BUDGET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Which 5 campaigns should CoolTShirts re-invest in?</a:t>
            </a:r>
            <a:endParaRPr sz="1800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3DAC84B-23BB-4E80-BD0F-9728E6BC9D36}"/>
              </a:ext>
            </a:extLst>
          </p:cNvPr>
          <p:cNvSpPr txBox="1"/>
          <p:nvPr/>
        </p:nvSpPr>
        <p:spPr>
          <a:xfrm>
            <a:off x="0" y="1038189"/>
            <a:ext cx="9144001" cy="306712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40995" indent="-328930">
              <a:lnSpc>
                <a:spcPct val="100000"/>
              </a:lnSpc>
              <a:spcBef>
                <a:spcPts val="770"/>
              </a:spcBef>
              <a:buClr>
                <a:srgbClr val="7030A0"/>
              </a:buClr>
              <a:buFont typeface="Cambria"/>
              <a:buChar char="■"/>
              <a:tabLst>
                <a:tab pos="340995" algn="l"/>
                <a:tab pos="341630" algn="l"/>
              </a:tabLst>
            </a:pP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Limiting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re-investment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5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campaigns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will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likely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leave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45" dirty="0">
                <a:solidFill>
                  <a:srgbClr val="7B7B7B"/>
                </a:solidFill>
                <a:latin typeface="Calibri"/>
                <a:cs typeface="Calibri"/>
              </a:rPr>
              <a:t>money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table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as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there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are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at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least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7B7B7B"/>
                </a:solidFill>
                <a:latin typeface="Calibri"/>
                <a:cs typeface="Calibri"/>
              </a:rPr>
              <a:t>6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high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performing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campaigns.</a:t>
            </a:r>
            <a:endParaRPr sz="1200" dirty="0">
              <a:latin typeface="Calibri"/>
              <a:cs typeface="Calibri"/>
            </a:endParaRPr>
          </a:p>
          <a:p>
            <a:pPr marL="340995" indent="-328930">
              <a:lnSpc>
                <a:spcPct val="100000"/>
              </a:lnSpc>
              <a:spcBef>
                <a:spcPts val="675"/>
              </a:spcBef>
              <a:buClr>
                <a:srgbClr val="7030A0"/>
              </a:buClr>
              <a:buFont typeface="Cambria"/>
              <a:buChar char="■"/>
              <a:tabLst>
                <a:tab pos="340995" algn="l"/>
                <a:tab pos="341630" algn="l"/>
              </a:tabLst>
            </a:pP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If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CoolTShirts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can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only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invest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5,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data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recommends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that all </a:t>
            </a: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3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'story'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highlighted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blue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are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exceptional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at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generating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interest,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they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should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be</a:t>
            </a:r>
            <a:r>
              <a:rPr sz="1200" spc="-1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continued.</a:t>
            </a:r>
            <a:endParaRPr sz="1200" dirty="0">
              <a:latin typeface="Calibri"/>
              <a:cs typeface="Calibri"/>
            </a:endParaRPr>
          </a:p>
          <a:p>
            <a:pPr marL="340995" indent="-328930">
              <a:lnSpc>
                <a:spcPct val="100000"/>
              </a:lnSpc>
              <a:spcBef>
                <a:spcPts val="660"/>
              </a:spcBef>
              <a:buClr>
                <a:srgbClr val="7030A0"/>
              </a:buClr>
              <a:buFont typeface="Cambria"/>
              <a:buChar char="■"/>
              <a:tabLst>
                <a:tab pos="340995" algn="l"/>
                <a:tab pos="341630" algn="l"/>
              </a:tabLst>
            </a:pP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addition,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critical,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so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two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remaining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campaigns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should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be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based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strategy.</a:t>
            </a:r>
            <a:endParaRPr sz="1200" dirty="0">
              <a:latin typeface="Calibri"/>
              <a:cs typeface="Calibri"/>
            </a:endParaRPr>
          </a:p>
          <a:p>
            <a:pPr marL="664845" lvl="1" indent="-316230">
              <a:lnSpc>
                <a:spcPct val="100000"/>
              </a:lnSpc>
              <a:spcBef>
                <a:spcPts val="640"/>
              </a:spcBef>
              <a:buClr>
                <a:srgbClr val="7030A0"/>
              </a:buClr>
              <a:buFont typeface="Cambria"/>
              <a:buChar char="■"/>
              <a:tabLst>
                <a:tab pos="664845" algn="l"/>
                <a:tab pos="665480" algn="l"/>
              </a:tabLst>
            </a:pP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Perhaps slightly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counter-intuitive, but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suggest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weekly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newsletter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should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discontinued, despite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its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success,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under the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assumption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that all 'touches' that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remind customer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company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'may'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be</a:t>
            </a:r>
            <a:r>
              <a:rPr sz="1200" spc="-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equal.</a:t>
            </a:r>
            <a:endParaRPr lang="en-US" sz="1200" dirty="0">
              <a:solidFill>
                <a:srgbClr val="7B7B7B"/>
              </a:solidFill>
              <a:latin typeface="Calibri"/>
              <a:cs typeface="Calibri"/>
            </a:endParaRPr>
          </a:p>
          <a:p>
            <a:pPr marL="348615" lvl="1">
              <a:lnSpc>
                <a:spcPct val="100000"/>
              </a:lnSpc>
              <a:spcBef>
                <a:spcPts val="640"/>
              </a:spcBef>
              <a:buClr>
                <a:srgbClr val="7030A0"/>
              </a:buClr>
              <a:tabLst>
                <a:tab pos="664845" algn="l"/>
                <a:tab pos="665480" algn="l"/>
              </a:tabLst>
            </a:pPr>
            <a:endParaRPr sz="1200" dirty="0">
              <a:latin typeface="Calibri"/>
              <a:cs typeface="Calibri"/>
            </a:endParaRPr>
          </a:p>
          <a:p>
            <a:pPr marL="664845" marR="76835" lvl="1" indent="-315595">
              <a:lnSpc>
                <a:spcPts val="1000"/>
              </a:lnSpc>
              <a:spcBef>
                <a:spcPts val="820"/>
              </a:spcBef>
              <a:buClr>
                <a:srgbClr val="7030A0"/>
              </a:buClr>
              <a:buFont typeface="Cambria"/>
              <a:buChar char="■"/>
              <a:tabLst>
                <a:tab pos="664845" algn="l"/>
                <a:tab pos="665480" algn="l"/>
              </a:tabLst>
            </a:pP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Suggest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continuing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the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email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campaign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place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premium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on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email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capture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as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part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journey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from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story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campaign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site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as email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newsletters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campaigns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account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75" dirty="0">
                <a:solidFill>
                  <a:srgbClr val="7B7B7B"/>
                </a:solidFill>
                <a:latin typeface="Calibri"/>
                <a:cs typeface="Calibri"/>
              </a:rPr>
              <a:t>47%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sales. 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Having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customer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email address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extremely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important to conversion.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Would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have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been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interesting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see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how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many</a:t>
            </a:r>
            <a:r>
              <a:rPr sz="1200" spc="-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email addresses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were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 the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database as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compared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visitors.</a:t>
            </a:r>
            <a:endParaRPr lang="en-US" sz="1200" spc="-5" dirty="0">
              <a:solidFill>
                <a:srgbClr val="7B7B7B"/>
              </a:solidFill>
              <a:latin typeface="Calibri"/>
              <a:cs typeface="Calibri"/>
            </a:endParaRPr>
          </a:p>
          <a:p>
            <a:pPr marL="349250" marR="76835" lvl="1">
              <a:lnSpc>
                <a:spcPts val="1000"/>
              </a:lnSpc>
              <a:spcBef>
                <a:spcPts val="820"/>
              </a:spcBef>
              <a:buClr>
                <a:srgbClr val="7030A0"/>
              </a:buClr>
              <a:tabLst>
                <a:tab pos="664845" algn="l"/>
                <a:tab pos="665480" algn="l"/>
              </a:tabLst>
            </a:pPr>
            <a:endParaRPr sz="1200" dirty="0">
              <a:latin typeface="Calibri"/>
              <a:cs typeface="Calibri"/>
            </a:endParaRPr>
          </a:p>
          <a:p>
            <a:pPr marL="664845" marR="10160" lvl="1" indent="-315595">
              <a:lnSpc>
                <a:spcPts val="1000"/>
              </a:lnSpc>
              <a:spcBef>
                <a:spcPts val="775"/>
              </a:spcBef>
              <a:buClr>
                <a:srgbClr val="7030A0"/>
              </a:buClr>
              <a:buFont typeface="Cambria"/>
              <a:buChar char="■"/>
              <a:tabLst>
                <a:tab pos="664845" algn="l"/>
                <a:tab pos="665480" algn="l"/>
              </a:tabLst>
            </a:pP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Further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suggest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extending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ad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campaigns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they have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the potential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reach </a:t>
            </a:r>
            <a:r>
              <a:rPr sz="1200" spc="85" dirty="0">
                <a:solidFill>
                  <a:srgbClr val="7B7B7B"/>
                </a:solidFill>
                <a:latin typeface="Calibri"/>
                <a:cs typeface="Calibri"/>
              </a:rPr>
              <a:t>100%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prospects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that interact with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site, </a:t>
            </a:r>
            <a:r>
              <a:rPr sz="1200" spc="50" dirty="0">
                <a:solidFill>
                  <a:srgbClr val="7B7B7B"/>
                </a:solidFill>
                <a:latin typeface="Calibri"/>
                <a:cs typeface="Calibri"/>
              </a:rPr>
              <a:t>INCLUDING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those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do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not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provide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email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address.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Would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strongly</a:t>
            </a:r>
            <a:r>
              <a:rPr sz="1200" spc="-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consider  purchasing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retargeting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ads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on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additional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like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NYT,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Buzzfeed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Medium,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if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possible,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as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they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generate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excellent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traffic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from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'story'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campaigns.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641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OPTIMIZING THE CAMPAIGN BUDGET</a:t>
            </a:r>
          </a:p>
          <a:p>
            <a:r>
              <a:rPr lang="en-US" sz="1800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Which 5 campaigns should CoolTShirts re-invest in? – cont’d</a:t>
            </a:r>
            <a:endParaRPr sz="1800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C3F80E4-33B7-4CD4-B7E3-ABFE5487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18787"/>
              </p:ext>
            </p:extLst>
          </p:nvPr>
        </p:nvGraphicFramePr>
        <p:xfrm>
          <a:off x="0" y="1148080"/>
          <a:ext cx="9143997" cy="3995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6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38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Campaign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1st</a:t>
                      </a:r>
                      <a:r>
                        <a:rPr sz="1000" b="1" spc="-2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1st</a:t>
                      </a:r>
                      <a:r>
                        <a:rPr sz="1000" b="1" spc="-4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b="1" spc="-3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b="1" spc="-5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000" b="1" spc="-2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interview-with-cool-tshirts-founder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94158"/>
                      </a:solidFill>
                      <a:prstDash val="solid"/>
                    </a:lnL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622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184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R w="12700">
                      <a:solidFill>
                        <a:srgbClr val="094158"/>
                      </a:solidFill>
                      <a:prstDash val="solid"/>
                    </a:lnR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getting-to-know-cool-tshirts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3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612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232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ten-crazy-cool-tshirts-facts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576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190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6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cool-tshirts-search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169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weekly-newsletter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4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447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1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115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retargetting-ad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1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113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retargetting-campaign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4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245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4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paid-search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178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14%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22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pPr lvl="0" algn="just"/>
            <a:r>
              <a:rPr lang="en-US" sz="1800" b="1" spc="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OPTIMIZING THE CAMPAIGN BUDGET</a:t>
            </a:r>
          </a:p>
          <a:p>
            <a:pPr lvl="0" algn="just"/>
            <a:r>
              <a:rPr lang="en-US" sz="1800" spc="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Rationale for discounted campaigns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8888DF4-33B3-42A4-98D4-312A843E6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343" y="20529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658C972-A01E-4D4E-AE2E-E5F50E5A041A}"/>
              </a:ext>
            </a:extLst>
          </p:cNvPr>
          <p:cNvSpPr txBox="1"/>
          <p:nvPr/>
        </p:nvSpPr>
        <p:spPr>
          <a:xfrm>
            <a:off x="0" y="1459451"/>
            <a:ext cx="9144000" cy="2602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95"/>
              </a:spcBef>
              <a:buClr>
                <a:srgbClr val="7030A0"/>
              </a:buClr>
              <a:buSzPct val="92307"/>
              <a:buFont typeface="Cambria"/>
              <a:buChar char="■"/>
              <a:tabLst>
                <a:tab pos="334010" algn="l"/>
                <a:tab pos="334645" algn="l"/>
              </a:tabLst>
            </a:pPr>
            <a:r>
              <a:rPr sz="1300" spc="45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300" spc="20" dirty="0">
                <a:solidFill>
                  <a:srgbClr val="7B7B7B"/>
                </a:solidFill>
                <a:latin typeface="Calibri"/>
                <a:cs typeface="Calibri"/>
              </a:rPr>
              <a:t>note </a:t>
            </a:r>
            <a:r>
              <a:rPr sz="1300" spc="30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3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300" spc="15" dirty="0">
                <a:solidFill>
                  <a:srgbClr val="7B7B7B"/>
                </a:solidFill>
                <a:latin typeface="Calibri"/>
                <a:cs typeface="Calibri"/>
              </a:rPr>
              <a:t>discontinued</a:t>
            </a:r>
            <a:r>
              <a:rPr sz="1300" spc="-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300" spc="25" dirty="0">
                <a:solidFill>
                  <a:srgbClr val="7B7B7B"/>
                </a:solidFill>
                <a:latin typeface="Calibri"/>
                <a:cs typeface="Calibri"/>
              </a:rPr>
              <a:t>campaigns</a:t>
            </a:r>
            <a:endParaRPr sz="1300" dirty="0">
              <a:latin typeface="Calibri"/>
              <a:cs typeface="Calibri"/>
            </a:endParaRPr>
          </a:p>
          <a:p>
            <a:pPr marL="657860" marR="53975" lvl="1" indent="-320040" algn="just">
              <a:lnSpc>
                <a:spcPct val="102400"/>
              </a:lnSpc>
              <a:spcBef>
                <a:spcPts val="825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658495" algn="l"/>
              </a:tabLst>
            </a:pP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As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noted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previously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regarding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weekly-newsletter, would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prefer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to keep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it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active,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but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assuming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possibly </a:t>
            </a:r>
            <a:r>
              <a:rPr sz="1200" i="1" spc="15" dirty="0">
                <a:solidFill>
                  <a:srgbClr val="7B7B7B"/>
                </a:solidFill>
                <a:latin typeface="Calibri"/>
                <a:cs typeface="Calibri"/>
              </a:rPr>
              <a:t>any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appearance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customer’s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inbox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will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trigger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response</a:t>
            </a:r>
            <a:r>
              <a:rPr sz="1200" spc="-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since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newsletter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costs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‘something’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produce,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perhaps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spc="50" dirty="0">
                <a:solidFill>
                  <a:srgbClr val="7B7B7B"/>
                </a:solidFill>
                <a:latin typeface="Calibri"/>
                <a:cs typeface="Calibri"/>
              </a:rPr>
              <a:t>money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can be spent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increasing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retargeting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ads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additional sites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beyond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Facebook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(see note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‘Extra’s’ 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page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regarding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traffic </a:t>
            </a:r>
            <a:r>
              <a:rPr sz="1200" spc="50" dirty="0">
                <a:solidFill>
                  <a:srgbClr val="7B7B7B"/>
                </a:solidFill>
                <a:latin typeface="Calibri"/>
                <a:cs typeface="Calibri"/>
              </a:rPr>
              <a:t>by</a:t>
            </a:r>
            <a:r>
              <a:rPr sz="12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source.</a:t>
            </a:r>
            <a:endParaRPr lang="en-US" sz="1200" spc="5" dirty="0">
              <a:solidFill>
                <a:srgbClr val="7B7B7B"/>
              </a:solidFill>
              <a:latin typeface="Calibri"/>
              <a:cs typeface="Calibri"/>
            </a:endParaRPr>
          </a:p>
          <a:p>
            <a:pPr marL="337820" marR="53975" lvl="1" algn="just">
              <a:lnSpc>
                <a:spcPct val="102400"/>
              </a:lnSpc>
              <a:spcBef>
                <a:spcPts val="825"/>
              </a:spcBef>
              <a:buClr>
                <a:srgbClr val="7030A0"/>
              </a:buClr>
              <a:buSzPct val="90909"/>
              <a:tabLst>
                <a:tab pos="658495" algn="l"/>
              </a:tabLst>
            </a:pPr>
            <a:endParaRPr sz="1200" dirty="0">
              <a:latin typeface="Calibri"/>
              <a:cs typeface="Calibri"/>
            </a:endParaRPr>
          </a:p>
          <a:p>
            <a:pPr marL="657860" marR="99695" lvl="1" indent="-320040" algn="just">
              <a:lnSpc>
                <a:spcPct val="102499"/>
              </a:lnSpc>
              <a:spcBef>
                <a:spcPts val="819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658495" algn="l"/>
              </a:tabLst>
            </a:pP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Organic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search,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presumably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generated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via </a:t>
            </a:r>
            <a:r>
              <a:rPr sz="1200" spc="114" dirty="0">
                <a:solidFill>
                  <a:srgbClr val="7B7B7B"/>
                </a:solidFill>
                <a:latin typeface="Calibri"/>
                <a:cs typeface="Calibri"/>
              </a:rPr>
              <a:t>SEO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activities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generates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40" dirty="0">
                <a:solidFill>
                  <a:srgbClr val="7B7B7B"/>
                </a:solidFill>
                <a:latin typeface="Calibri"/>
                <a:cs typeface="Calibri"/>
              </a:rPr>
              <a:t>9%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traffic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5" dirty="0">
                <a:solidFill>
                  <a:srgbClr val="7B7B7B"/>
                </a:solidFill>
                <a:latin typeface="Calibri"/>
                <a:cs typeface="Calibri"/>
              </a:rPr>
              <a:t>–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not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insignificant,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but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if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budget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needs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be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cut,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this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is a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less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effective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means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 reaching 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prospects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initial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capture,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presumably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because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brand recognition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CoolTShirts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relatively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low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there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are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likely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hundreds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competitors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t-shirt</a:t>
            </a:r>
            <a:r>
              <a:rPr sz="1200" spc="-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space.</a:t>
            </a:r>
            <a:endParaRPr lang="en-US" sz="1200" spc="10" dirty="0">
              <a:solidFill>
                <a:srgbClr val="7B7B7B"/>
              </a:solidFill>
              <a:latin typeface="Calibri"/>
              <a:cs typeface="Calibri"/>
            </a:endParaRPr>
          </a:p>
          <a:p>
            <a:pPr marL="337820" marR="99695" lvl="1" algn="just">
              <a:lnSpc>
                <a:spcPct val="102499"/>
              </a:lnSpc>
              <a:spcBef>
                <a:spcPts val="819"/>
              </a:spcBef>
              <a:buClr>
                <a:srgbClr val="7030A0"/>
              </a:buClr>
              <a:buSzPct val="90909"/>
              <a:tabLst>
                <a:tab pos="658495" algn="l"/>
              </a:tabLst>
            </a:pPr>
            <a:endParaRPr sz="1200" dirty="0">
              <a:latin typeface="Calibri"/>
              <a:cs typeface="Calibri"/>
            </a:endParaRPr>
          </a:p>
          <a:p>
            <a:pPr marL="657860" marR="5080" lvl="1" indent="-320040" algn="just">
              <a:lnSpc>
                <a:spcPct val="102499"/>
              </a:lnSpc>
              <a:spcBef>
                <a:spcPts val="819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658495" algn="l"/>
              </a:tabLst>
            </a:pP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Paid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search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accounts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14% of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actual purchases,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so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it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valuable,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but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only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after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customers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have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been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introduced to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via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‘story’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campaigns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as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it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does not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appear in</a:t>
            </a:r>
            <a:r>
              <a:rPr sz="1200" spc="-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initial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visit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data.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If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something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needs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be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cut,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this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is a</a:t>
            </a:r>
            <a:r>
              <a:rPr sz="1200" spc="-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candidate.</a:t>
            </a:r>
            <a:endParaRPr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144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pPr lvl="0" algn="just"/>
            <a:r>
              <a:rPr lang="en-US" sz="1800" b="1" spc="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OPTIMIZING THE CAMPAIGN BUDGET</a:t>
            </a:r>
          </a:p>
          <a:p>
            <a:pPr lvl="0" algn="just"/>
            <a:r>
              <a:rPr lang="en-US" sz="1800" spc="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Rationale for discounted campaigns – cont’d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8888DF4-33B3-42A4-98D4-312A843E6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343" y="20529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600A54AE-46C6-4E4E-AC7B-5B30C8E5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55582"/>
              </p:ext>
            </p:extLst>
          </p:nvPr>
        </p:nvGraphicFramePr>
        <p:xfrm>
          <a:off x="0" y="1107440"/>
          <a:ext cx="9144001" cy="4036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Campaign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1st</a:t>
                      </a:r>
                      <a:r>
                        <a:rPr sz="1000" b="1" spc="-2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1st</a:t>
                      </a:r>
                      <a:r>
                        <a:rPr sz="1000" b="1" spc="-4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b="1" spc="-3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b="1" spc="-5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Touches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000" b="1" spc="-20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7F7F7"/>
                          </a:solidFill>
                          <a:latin typeface="Arial"/>
                          <a:cs typeface="Arial"/>
                        </a:rPr>
                        <a:t>Purchases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0941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interview-with-cool-tshirts-founder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094158"/>
                      </a:solidFill>
                      <a:prstDash val="solid"/>
                    </a:lnL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622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-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184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65405" marB="0">
                    <a:lnR w="12700">
                      <a:solidFill>
                        <a:srgbClr val="094158"/>
                      </a:solidFill>
                      <a:prstDash val="solid"/>
                    </a:lnR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getting-to-know-cool-tshirts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3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612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232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ten-crazy-cool-tshirts-facts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576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B6E7F1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190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6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cool-tshirts-search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169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60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weekly-newsletter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4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447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23%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1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115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retargetting-ad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443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7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1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113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31%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retargetting-campaign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4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245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12%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5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54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E6E7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15%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72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paid-search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94158"/>
                      </a:solidFill>
                      <a:prstDash val="solid"/>
                    </a:lnL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8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0%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-3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178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1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9%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5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52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000" spc="20" dirty="0">
                          <a:solidFill>
                            <a:srgbClr val="181818"/>
                          </a:solidFill>
                          <a:latin typeface="Calibri"/>
                          <a:cs typeface="Calibri"/>
                        </a:rPr>
                        <a:t>14%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94158"/>
                      </a:solidFill>
                      <a:prstDash val="solid"/>
                    </a:lnR>
                    <a:lnT w="12700">
                      <a:solidFill>
                        <a:srgbClr val="094158"/>
                      </a:solidFill>
                      <a:prstDash val="solid"/>
                    </a:lnT>
                    <a:lnB w="12700">
                      <a:solidFill>
                        <a:srgbClr val="094158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3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EXTRAS</a:t>
            </a:r>
            <a:endParaRPr sz="1800" b="1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2BF1D05-66EE-4DA8-B4FA-3DA7F8CC4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919" y="2571433"/>
            <a:ext cx="117431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FF05A49-0C7C-4260-B0EE-B5D935D741D1}"/>
              </a:ext>
            </a:extLst>
          </p:cNvPr>
          <p:cNvSpPr txBox="1"/>
          <p:nvPr/>
        </p:nvSpPr>
        <p:spPr>
          <a:xfrm>
            <a:off x="0" y="989017"/>
            <a:ext cx="3400425" cy="8880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5280" marR="5080" indent="-323215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35280" algn="l"/>
                <a:tab pos="335915" algn="l"/>
              </a:tabLst>
            </a:pP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Retargeting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ads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should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be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considered</a:t>
            </a:r>
            <a:r>
              <a:rPr sz="1400" spc="-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for  </a:t>
            </a:r>
            <a:r>
              <a:rPr sz="1400" spc="35" dirty="0">
                <a:solidFill>
                  <a:srgbClr val="7B7B7B"/>
                </a:solidFill>
                <a:latin typeface="Calibri"/>
                <a:cs typeface="Calibri"/>
              </a:rPr>
              <a:t>New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York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Times, </a:t>
            </a:r>
            <a:r>
              <a:rPr sz="1400" spc="35" dirty="0">
                <a:solidFill>
                  <a:srgbClr val="7B7B7B"/>
                </a:solidFill>
                <a:latin typeface="Calibri"/>
                <a:cs typeface="Calibri"/>
              </a:rPr>
              <a:t>Buzzfeed,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Medium 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as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they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all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appear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better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at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generating 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traffic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than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Facebook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or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Google.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911A3-63AB-43B0-8545-A25AA99FE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526" y="2711367"/>
            <a:ext cx="4206605" cy="1539373"/>
          </a:xfrm>
          <a:prstGeom prst="rect">
            <a:avLst/>
          </a:prstGeom>
        </p:spPr>
      </p:pic>
      <p:pic>
        <p:nvPicPr>
          <p:cNvPr id="11" name="Picture 10" descr="Screen of a cell phone&#10;&#10;Description automatically generated">
            <a:extLst>
              <a:ext uri="{FF2B5EF4-FFF2-40B4-BE49-F238E27FC236}">
                <a16:creationId xmlns:a16="http://schemas.microsoft.com/office/drawing/2014/main" id="{4D65C73F-8E2D-48F6-B11A-2A7706E4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869" y="1037646"/>
            <a:ext cx="3711262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alpha val="9000"/>
          </a:scheme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4C129CD-6637-4A92-898E-011EE1C74E7F}"/>
              </a:ext>
            </a:extLst>
          </p:cNvPr>
          <p:cNvSpPr/>
          <p:nvPr/>
        </p:nvSpPr>
        <p:spPr>
          <a:xfrm>
            <a:off x="228276" y="2106963"/>
            <a:ext cx="1035843" cy="1128713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A7CD5C-0DB0-46E3-9ABF-DA6515448D80}"/>
              </a:ext>
            </a:extLst>
          </p:cNvPr>
          <p:cNvSpPr/>
          <p:nvPr/>
        </p:nvSpPr>
        <p:spPr>
          <a:xfrm>
            <a:off x="5307481" y="4014787"/>
            <a:ext cx="1035843" cy="1128713"/>
          </a:xfrm>
          <a:prstGeom prst="ellipse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323D1-6CF5-45D2-B35D-5B5B8BA50A3A}"/>
              </a:ext>
            </a:extLst>
          </p:cNvPr>
          <p:cNvSpPr txBox="1"/>
          <p:nvPr/>
        </p:nvSpPr>
        <p:spPr>
          <a:xfrm>
            <a:off x="3285800" y="1009868"/>
            <a:ext cx="5758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alibri" panose="020F0502020204030204" pitchFamily="34" charset="0"/>
              </a:rPr>
              <a:t>CoolTShirts, an innovative apparel shop, is running a bunch of marketing campaigns. CoolTShirts sells shirts of all kinds, as long as they are T-shaped and cool.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09571-A898-4529-8315-4BCA192F1E42}"/>
              </a:ext>
            </a:extLst>
          </p:cNvPr>
          <p:cNvSpPr txBox="1"/>
          <p:nvPr/>
        </p:nvSpPr>
        <p:spPr>
          <a:xfrm>
            <a:off x="1095038" y="189772"/>
            <a:ext cx="2333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600" dirty="0">
                <a:solidFill>
                  <a:schemeClr val="tx2">
                    <a:lumMod val="10000"/>
                  </a:schemeClr>
                </a:solidFill>
                <a:latin typeface="+mj-lt"/>
                <a:ea typeface="Verdana" panose="020B0604030504040204" pitchFamily="34" charset="0"/>
              </a:rPr>
              <a:t>About</a:t>
            </a:r>
          </a:p>
          <a:p>
            <a:endParaRPr lang="en-US" sz="2800" dirty="0">
              <a:latin typeface="+mj-lt"/>
            </a:endParaRP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201094C-A9F9-4B33-859F-0BBE7204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97" y="2671320"/>
            <a:ext cx="5079206" cy="24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4BBB8F-0FF2-4B5D-BB90-86F7F876C48A}"/>
              </a:ext>
            </a:extLst>
          </p:cNvPr>
          <p:cNvSpPr/>
          <p:nvPr/>
        </p:nvSpPr>
        <p:spPr>
          <a:xfrm>
            <a:off x="5843588" y="128587"/>
            <a:ext cx="3103642" cy="4864893"/>
          </a:xfrm>
          <a:prstGeom prst="roundRect">
            <a:avLst>
              <a:gd name="adj" fmla="val 3405"/>
            </a:avLst>
          </a:prstGeom>
          <a:solidFill>
            <a:srgbClr val="17171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171717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2D44B-13B6-4F50-AA83-5CF2D279EA14}"/>
              </a:ext>
            </a:extLst>
          </p:cNvPr>
          <p:cNvSpPr txBox="1"/>
          <p:nvPr/>
        </p:nvSpPr>
        <p:spPr>
          <a:xfrm>
            <a:off x="5622131" y="1035844"/>
            <a:ext cx="3679032" cy="3115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marR="1070610" lvl="0">
              <a:lnSpc>
                <a:spcPct val="100699"/>
              </a:lnSpc>
              <a:buClrTx/>
            </a:pPr>
            <a:r>
              <a:rPr lang="en-US" sz="2400" kern="1200" spc="200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TABLE </a:t>
            </a:r>
            <a:r>
              <a:rPr lang="en-US" sz="2400" kern="1200" spc="305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OF  </a:t>
            </a:r>
            <a:r>
              <a:rPr lang="en-US" sz="2400" kern="1200" spc="265" dirty="0">
                <a:solidFill>
                  <a:srgbClr val="FFFFFF"/>
                </a:solidFill>
                <a:latin typeface="Calibri"/>
                <a:ea typeface="+mn-ea"/>
                <a:cs typeface="Calibri"/>
              </a:rPr>
              <a:t>CONTENTS</a:t>
            </a:r>
          </a:p>
          <a:p>
            <a:pPr marL="339725" marR="1070610" lvl="0">
              <a:lnSpc>
                <a:spcPct val="100699"/>
              </a:lnSpc>
              <a:buClr>
                <a:schemeClr val="accent5">
                  <a:lumMod val="40000"/>
                  <a:lumOff val="60000"/>
                </a:schemeClr>
              </a:buClr>
            </a:pPr>
            <a:endParaRPr lang="en-US" sz="2400" kern="1200" dirty="0">
              <a:solidFill>
                <a:prstClr val="black"/>
              </a:solidFill>
              <a:latin typeface="Calibri"/>
              <a:ea typeface="+mn-ea"/>
              <a:cs typeface="Calibri"/>
            </a:endParaRPr>
          </a:p>
          <a:p>
            <a:pPr marL="625475" marR="1070610" lvl="0" indent="-28575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GET FAMILIAR WITH THE COOLTSHIRTS</a:t>
            </a:r>
          </a:p>
          <a:p>
            <a:pPr marL="625475" marR="1070610" lvl="0" indent="-28575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WHAT IS THE USER JOURNEY</a:t>
            </a:r>
          </a:p>
          <a:p>
            <a:pPr marL="625475" marR="1070610" lvl="0" indent="-28575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OPTIMIZE THE CAMPAIGN BUDGET</a:t>
            </a:r>
            <a:endParaRPr lang="en-US" dirty="0"/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EDEE358C-1A98-41FF-8F50-DC75B8030690}"/>
              </a:ext>
            </a:extLst>
          </p:cNvPr>
          <p:cNvSpPr/>
          <p:nvPr/>
        </p:nvSpPr>
        <p:spPr>
          <a:xfrm>
            <a:off x="0" y="0"/>
            <a:ext cx="5622131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 sz="18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1800" b="1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52F7E87-3011-4EC1-93CD-0629B127B3E0}"/>
              </a:ext>
            </a:extLst>
          </p:cNvPr>
          <p:cNvSpPr txBox="1"/>
          <p:nvPr/>
        </p:nvSpPr>
        <p:spPr>
          <a:xfrm>
            <a:off x="190053" y="1099349"/>
            <a:ext cx="3409950" cy="6699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98145" marR="5080" indent="-386080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98145" algn="l"/>
                <a:tab pos="398780" algn="l"/>
              </a:tabLst>
            </a:pPr>
            <a:r>
              <a:rPr sz="1400" spc="50" dirty="0">
                <a:solidFill>
                  <a:srgbClr val="7B7B7B"/>
                </a:solidFill>
                <a:latin typeface="Calibri"/>
                <a:cs typeface="Calibri"/>
              </a:rPr>
              <a:t>How </a:t>
            </a:r>
            <a:r>
              <a:rPr sz="1400" spc="55" dirty="0">
                <a:solidFill>
                  <a:srgbClr val="7B7B7B"/>
                </a:solidFill>
                <a:latin typeface="Calibri"/>
                <a:cs typeface="Calibri"/>
              </a:rPr>
              <a:t>many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campaigns and</a:t>
            </a:r>
            <a:r>
              <a:rPr sz="1400" spc="-2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sources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does  </a:t>
            </a:r>
            <a:r>
              <a:rPr sz="1400" spc="35" dirty="0">
                <a:solidFill>
                  <a:srgbClr val="7B7B7B"/>
                </a:solidFill>
                <a:latin typeface="Calibri"/>
                <a:cs typeface="Calibri"/>
              </a:rPr>
              <a:t>CoolTShirts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use?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Which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source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used 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each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campaign?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0155411-B4B1-4780-961A-0E4BEF31EA16}"/>
              </a:ext>
            </a:extLst>
          </p:cNvPr>
          <p:cNvSpPr txBox="1"/>
          <p:nvPr/>
        </p:nvSpPr>
        <p:spPr>
          <a:xfrm>
            <a:off x="504378" y="1892846"/>
            <a:ext cx="3095625" cy="287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32740" marR="5080" indent="-320675">
              <a:lnSpc>
                <a:spcPct val="98700"/>
              </a:lnSpc>
              <a:spcBef>
                <a:spcPts val="114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source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type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communication,</a:t>
            </a:r>
            <a:r>
              <a:rPr sz="1200" spc="-1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like 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email,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which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shared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with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prospective customers,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like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google, Facebook,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Medium, </a:t>
            </a: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Buzzfeed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or 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The New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York</a:t>
            </a:r>
            <a:r>
              <a:rPr sz="12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Times.</a:t>
            </a:r>
            <a:endParaRPr sz="1200" dirty="0">
              <a:latin typeface="Calibri"/>
              <a:cs typeface="Calibri"/>
            </a:endParaRPr>
          </a:p>
          <a:p>
            <a:pPr marL="332740" marR="32384" indent="-320675" algn="just">
              <a:lnSpc>
                <a:spcPct val="98400"/>
              </a:lnSpc>
              <a:spcBef>
                <a:spcPts val="85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3375" algn="l"/>
              </a:tabLst>
            </a:pP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a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specific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message</a:t>
            </a:r>
            <a:r>
              <a:rPr sz="1200" spc="-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designed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elicit a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specific response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from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specific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group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prospective</a:t>
            </a:r>
            <a:r>
              <a:rPr sz="12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customers.</a:t>
            </a:r>
            <a:endParaRPr sz="1200" dirty="0">
              <a:latin typeface="Calibri"/>
              <a:cs typeface="Calibri"/>
            </a:endParaRPr>
          </a:p>
          <a:p>
            <a:pPr marL="332740" marR="322580" indent="-320675">
              <a:lnSpc>
                <a:spcPct val="98400"/>
              </a:lnSpc>
              <a:spcBef>
                <a:spcPts val="85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source,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like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email,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can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run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multiple 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campaigns,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like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'retargeting' or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'weekly 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newsletter'.</a:t>
            </a:r>
            <a:endParaRPr sz="1200" dirty="0">
              <a:latin typeface="Calibri"/>
              <a:cs typeface="Calibri"/>
            </a:endParaRPr>
          </a:p>
          <a:p>
            <a:pPr marL="332740" marR="201295" indent="-320675">
              <a:lnSpc>
                <a:spcPct val="98400"/>
              </a:lnSpc>
              <a:spcBef>
                <a:spcPts val="844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The same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could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be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run</a:t>
            </a:r>
            <a:r>
              <a:rPr sz="1200" spc="-1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across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multiple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sources,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although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not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represented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 this</a:t>
            </a:r>
            <a:r>
              <a:rPr sz="12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dataset.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4" name="Picture 3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81A4AB57-8F7A-48E7-A22B-60270D9A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5" y="3046452"/>
            <a:ext cx="2396965" cy="20970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058C4-1924-4FE7-8EB6-7065AE969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818" y="1099349"/>
            <a:ext cx="3019217" cy="18295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GET FAMILIAR WITH COOLTSHIRTS – CONT’D</a:t>
            </a:r>
            <a:endParaRPr sz="1800" b="1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A9BA5E6-943B-4370-9DA3-E5675FA0E65E}"/>
              </a:ext>
            </a:extLst>
          </p:cNvPr>
          <p:cNvSpPr txBox="1"/>
          <p:nvPr/>
        </p:nvSpPr>
        <p:spPr>
          <a:xfrm>
            <a:off x="0" y="956474"/>
            <a:ext cx="3429635" cy="24669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98145" marR="429259" indent="-386080" algn="just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98780" algn="l"/>
              </a:tabLst>
            </a:pP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What pages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are </a:t>
            </a:r>
            <a:r>
              <a:rPr sz="1400" spc="35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400" spc="-1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7B7B7B"/>
                </a:solidFill>
                <a:latin typeface="Calibri"/>
                <a:cs typeface="Calibri"/>
              </a:rPr>
              <a:t>CoolTShirts 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website?</a:t>
            </a:r>
            <a:endParaRPr sz="1400" dirty="0">
              <a:latin typeface="Calibri"/>
              <a:cs typeface="Calibri"/>
            </a:endParaRPr>
          </a:p>
          <a:p>
            <a:pPr marL="685165" marR="5080" lvl="1" indent="-320675" algn="just">
              <a:lnSpc>
                <a:spcPct val="98400"/>
              </a:lnSpc>
              <a:spcBef>
                <a:spcPts val="79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685800" algn="l"/>
              </a:tabLst>
            </a:pP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Find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distinct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values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page_name 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column.</a:t>
            </a:r>
            <a:r>
              <a:rPr sz="12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2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simple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90" dirty="0">
                <a:solidFill>
                  <a:srgbClr val="7B7B7B"/>
                </a:solidFill>
                <a:latin typeface="Calibri"/>
                <a:cs typeface="Calibri"/>
              </a:rPr>
              <a:t>SELECT</a:t>
            </a:r>
            <a:r>
              <a:rPr sz="12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70" dirty="0">
                <a:solidFill>
                  <a:srgbClr val="7B7B7B"/>
                </a:solidFill>
                <a:latin typeface="Calibri"/>
                <a:cs typeface="Calibri"/>
              </a:rPr>
              <a:t>DISTINCT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query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answers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this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question</a:t>
            </a:r>
            <a:r>
              <a:rPr sz="12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quickly.</a:t>
            </a:r>
            <a:endParaRPr sz="1200" dirty="0">
              <a:latin typeface="Calibri"/>
              <a:cs typeface="Calibri"/>
            </a:endParaRPr>
          </a:p>
          <a:p>
            <a:pPr marL="685165" marR="59055" lvl="1" indent="-320675">
              <a:lnSpc>
                <a:spcPct val="98800"/>
              </a:lnSpc>
              <a:spcBef>
                <a:spcPts val="84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685165" algn="l"/>
                <a:tab pos="685800" algn="l"/>
              </a:tabLst>
            </a:pP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Pages </a:t>
            </a:r>
            <a:r>
              <a:rPr sz="1200" spc="35" dirty="0">
                <a:solidFill>
                  <a:srgbClr val="7B7B7B"/>
                </a:solidFill>
                <a:latin typeface="Calibri"/>
                <a:cs typeface="Calibri"/>
              </a:rPr>
              <a:t>names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shown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are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presumably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a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subset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actual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pages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denote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specific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page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directed  the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prospective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customer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upon</a:t>
            </a:r>
            <a:r>
              <a:rPr sz="1200" spc="-10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clicking  the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link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campaign.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instance, 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there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are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no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specific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'product_pages'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or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'department_pages'.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3227A9-1FBD-49DD-B785-0E2AF438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444" y="2434067"/>
            <a:ext cx="4560782" cy="1609296"/>
          </a:xfrm>
          <a:prstGeom prst="rect">
            <a:avLst/>
          </a:prstGeom>
        </p:spPr>
      </p:pic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685635DD-8E1B-44CE-80C0-FB97FA98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22" y="956474"/>
            <a:ext cx="301778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1800" b="1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E72386-90DF-4158-A1E3-7AE19ECB15B8}"/>
              </a:ext>
            </a:extLst>
          </p:cNvPr>
          <p:cNvSpPr txBox="1"/>
          <p:nvPr/>
        </p:nvSpPr>
        <p:spPr>
          <a:xfrm>
            <a:off x="0" y="892180"/>
            <a:ext cx="27368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98145" marR="5080" indent="-386080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98145" algn="l"/>
                <a:tab pos="398780" algn="l"/>
              </a:tabLst>
            </a:pPr>
            <a:r>
              <a:rPr sz="1400" spc="50" dirty="0">
                <a:solidFill>
                  <a:srgbClr val="7B7B7B"/>
                </a:solidFill>
                <a:latin typeface="Calibri"/>
                <a:cs typeface="Calibri"/>
              </a:rPr>
              <a:t>How </a:t>
            </a:r>
            <a:r>
              <a:rPr sz="1400" spc="55" dirty="0">
                <a:solidFill>
                  <a:srgbClr val="7B7B7B"/>
                </a:solidFill>
                <a:latin typeface="Calibri"/>
                <a:cs typeface="Calibri"/>
              </a:rPr>
              <a:t>many </a:t>
            </a:r>
            <a:r>
              <a:rPr sz="1400" dirty="0">
                <a:solidFill>
                  <a:srgbClr val="7030A0"/>
                </a:solidFill>
                <a:latin typeface="Calibri"/>
                <a:cs typeface="Calibri"/>
              </a:rPr>
              <a:t>first</a:t>
            </a:r>
            <a:r>
              <a:rPr sz="1400" dirty="0">
                <a:solidFill>
                  <a:srgbClr val="4DC5DE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touches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is</a:t>
            </a:r>
            <a:r>
              <a:rPr sz="1400" spc="-20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each 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responsible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for?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EA6B5D5-850D-42F2-A42E-365F2A73062A}"/>
              </a:ext>
            </a:extLst>
          </p:cNvPr>
          <p:cNvSpPr txBox="1"/>
          <p:nvPr/>
        </p:nvSpPr>
        <p:spPr>
          <a:xfrm>
            <a:off x="352108" y="1418977"/>
            <a:ext cx="3101975" cy="1577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32740" marR="5080" indent="-320675">
              <a:lnSpc>
                <a:spcPct val="98700"/>
              </a:lnSpc>
              <a:spcBef>
                <a:spcPts val="114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60" dirty="0">
                <a:solidFill>
                  <a:srgbClr val="7B7B7B"/>
                </a:solidFill>
                <a:latin typeface="Calibri"/>
                <a:cs typeface="Calibri"/>
              </a:rPr>
              <a:t>By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identifying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timestamps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with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MIN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date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each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user, it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possible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determine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which source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campaign</a:t>
            </a:r>
            <a:r>
              <a:rPr sz="1200" spc="-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first 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captured the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prospects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attention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 prompted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them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click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through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the</a:t>
            </a:r>
            <a:r>
              <a:rPr sz="1200" spc="-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B7B7B"/>
                </a:solidFill>
                <a:latin typeface="Calibri"/>
                <a:cs typeface="Calibri"/>
              </a:rPr>
              <a:t>site.</a:t>
            </a:r>
            <a:endParaRPr sz="1200" dirty="0">
              <a:latin typeface="Calibri"/>
              <a:cs typeface="Calibri"/>
            </a:endParaRPr>
          </a:p>
          <a:p>
            <a:pPr marL="332740" marR="19050" indent="-320675">
              <a:lnSpc>
                <a:spcPct val="98400"/>
              </a:lnSpc>
              <a:spcBef>
                <a:spcPts val="85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Interesting to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note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that out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200" spc="-25" dirty="0">
                <a:solidFill>
                  <a:srgbClr val="7B7B7B"/>
                </a:solidFill>
                <a:latin typeface="Calibri"/>
                <a:cs typeface="Calibri"/>
              </a:rPr>
              <a:t>1,979</a:t>
            </a:r>
            <a:r>
              <a:rPr sz="1200" spc="-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unique 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visitors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only </a:t>
            </a:r>
            <a:r>
              <a:rPr sz="1200" spc="85" dirty="0">
                <a:solidFill>
                  <a:srgbClr val="7B7B7B"/>
                </a:solidFill>
                <a:latin typeface="Calibri"/>
                <a:cs typeface="Calibri"/>
              </a:rPr>
              <a:t>4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campaigns of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200" spc="114" dirty="0">
                <a:solidFill>
                  <a:srgbClr val="7B7B7B"/>
                </a:solidFill>
                <a:latin typeface="Calibri"/>
                <a:cs typeface="Calibri"/>
              </a:rPr>
              <a:t>8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active 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were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responsible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first</a:t>
            </a:r>
            <a:r>
              <a:rPr sz="12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touch.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3957C-B25A-4E36-8546-5DCD36980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8" y="3524485"/>
            <a:ext cx="4526672" cy="1120237"/>
          </a:xfrm>
          <a:prstGeom prst="rect">
            <a:avLst/>
          </a:prstGeom>
        </p:spPr>
      </p:pic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E237C3F-E8F1-490F-86DD-72D2600E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55" y="1013690"/>
            <a:ext cx="3393282" cy="39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6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IS THE USER JOURNEY? – CONT’D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3811830-C42C-4277-8ED4-DD52FCB8885E}"/>
              </a:ext>
            </a:extLst>
          </p:cNvPr>
          <p:cNvSpPr txBox="1"/>
          <p:nvPr/>
        </p:nvSpPr>
        <p:spPr>
          <a:xfrm>
            <a:off x="0" y="924947"/>
            <a:ext cx="31730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indent="-386080">
              <a:lnSpc>
                <a:spcPct val="100000"/>
              </a:lnSpc>
              <a:spcBef>
                <a:spcPts val="10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98145" algn="l"/>
                <a:tab pos="398780" algn="l"/>
              </a:tabLst>
            </a:pPr>
            <a:r>
              <a:rPr sz="1400" spc="50" dirty="0">
                <a:solidFill>
                  <a:srgbClr val="7B7B7B"/>
                </a:solidFill>
                <a:latin typeface="Calibri"/>
                <a:cs typeface="Calibri"/>
              </a:rPr>
              <a:t>How </a:t>
            </a:r>
            <a:r>
              <a:rPr sz="1400" spc="55" dirty="0">
                <a:solidFill>
                  <a:srgbClr val="7B7B7B"/>
                </a:solidFill>
                <a:latin typeface="Calibri"/>
                <a:cs typeface="Calibri"/>
              </a:rPr>
              <a:t>many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visitors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400" spc="-1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purchase?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3191E49-73FE-4FD4-9FB3-53D48ED6F416}"/>
              </a:ext>
            </a:extLst>
          </p:cNvPr>
          <p:cNvSpPr txBox="1"/>
          <p:nvPr/>
        </p:nvSpPr>
        <p:spPr>
          <a:xfrm>
            <a:off x="352108" y="1242193"/>
            <a:ext cx="2994025" cy="3873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32740" marR="5080" indent="-320675">
              <a:lnSpc>
                <a:spcPts val="1410"/>
              </a:lnSpc>
              <a:spcBef>
                <a:spcPts val="170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332740" algn="l"/>
                <a:tab pos="333375" algn="l"/>
              </a:tabLst>
            </a:pP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Conversion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rate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from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visitor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2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'customer'  is a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solid </a:t>
            </a:r>
            <a:r>
              <a:rPr sz="1200" spc="40" dirty="0">
                <a:solidFill>
                  <a:srgbClr val="7B7B7B"/>
                </a:solidFill>
                <a:latin typeface="Calibri"/>
                <a:cs typeface="Calibri"/>
              </a:rPr>
              <a:t>18% </a:t>
            </a:r>
            <a:r>
              <a:rPr sz="1200" spc="-25" dirty="0">
                <a:solidFill>
                  <a:srgbClr val="7B7B7B"/>
                </a:solidFill>
                <a:latin typeface="Calibri"/>
                <a:cs typeface="Calibri"/>
              </a:rPr>
              <a:t>(361 </a:t>
            </a:r>
            <a:r>
              <a:rPr sz="1200" spc="-80" dirty="0">
                <a:solidFill>
                  <a:srgbClr val="7B7B7B"/>
                </a:solidFill>
                <a:latin typeface="Calibri"/>
                <a:cs typeface="Calibri"/>
              </a:rPr>
              <a:t>/ </a:t>
            </a:r>
            <a:r>
              <a:rPr sz="1200" spc="-25" dirty="0">
                <a:solidFill>
                  <a:srgbClr val="7B7B7B"/>
                </a:solidFill>
                <a:latin typeface="Calibri"/>
                <a:cs typeface="Calibri"/>
              </a:rPr>
              <a:t>1,979 </a:t>
            </a:r>
            <a:r>
              <a:rPr sz="1200" spc="-70" dirty="0">
                <a:solidFill>
                  <a:srgbClr val="7B7B7B"/>
                </a:solidFill>
                <a:latin typeface="Calibri"/>
                <a:cs typeface="Calibri"/>
              </a:rPr>
              <a:t>=</a:t>
            </a:r>
            <a:r>
              <a:rPr sz="1200" spc="-1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18%)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4ACEA6A-E7FF-47C8-9217-B9526E9B7F53}"/>
              </a:ext>
            </a:extLst>
          </p:cNvPr>
          <p:cNvSpPr txBox="1"/>
          <p:nvPr/>
        </p:nvSpPr>
        <p:spPr>
          <a:xfrm>
            <a:off x="0" y="1712982"/>
            <a:ext cx="3333115" cy="194764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98145" marR="5080" indent="-386080">
              <a:lnSpc>
                <a:spcPts val="1670"/>
              </a:lnSpc>
              <a:spcBef>
                <a:spcPts val="16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98145" algn="l"/>
                <a:tab pos="398780" algn="l"/>
              </a:tabLst>
            </a:pPr>
            <a:r>
              <a:rPr sz="1400" spc="50" dirty="0">
                <a:solidFill>
                  <a:srgbClr val="7B7B7B"/>
                </a:solidFill>
                <a:latin typeface="Calibri"/>
                <a:cs typeface="Calibri"/>
              </a:rPr>
              <a:t>How </a:t>
            </a:r>
            <a:r>
              <a:rPr sz="1400" spc="55" dirty="0">
                <a:solidFill>
                  <a:srgbClr val="7B7B7B"/>
                </a:solidFill>
                <a:latin typeface="Calibri"/>
                <a:cs typeface="Calibri"/>
              </a:rPr>
              <a:t>many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last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touches</a:t>
            </a:r>
            <a:r>
              <a:rPr sz="1400" spc="-2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7B7B7B"/>
                </a:solidFill>
                <a:latin typeface="Calibri"/>
                <a:cs typeface="Calibri"/>
              </a:rPr>
              <a:t>on </a:t>
            </a:r>
            <a:r>
              <a:rPr sz="1400" i="1" spc="-30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400" i="1" spc="-10" dirty="0">
                <a:solidFill>
                  <a:srgbClr val="7B7B7B"/>
                </a:solidFill>
                <a:latin typeface="Calibri"/>
                <a:cs typeface="Calibri"/>
              </a:rPr>
              <a:t>purchase  </a:t>
            </a:r>
            <a:r>
              <a:rPr sz="1400" i="1" spc="-15" dirty="0">
                <a:solidFill>
                  <a:srgbClr val="7B7B7B"/>
                </a:solidFill>
                <a:latin typeface="Calibri"/>
                <a:cs typeface="Calibri"/>
              </a:rPr>
              <a:t>page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is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each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responsible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for?</a:t>
            </a:r>
            <a:endParaRPr sz="1400" dirty="0">
              <a:latin typeface="Calibri"/>
              <a:cs typeface="Calibri"/>
            </a:endParaRPr>
          </a:p>
          <a:p>
            <a:pPr marL="685165" marR="28575" lvl="1" indent="-320675">
              <a:lnSpc>
                <a:spcPct val="98700"/>
              </a:lnSpc>
              <a:spcBef>
                <a:spcPts val="785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685165" algn="l"/>
                <a:tab pos="685800" algn="l"/>
              </a:tabLst>
            </a:pPr>
            <a:r>
              <a:rPr sz="1200" spc="60" dirty="0">
                <a:solidFill>
                  <a:srgbClr val="7B7B7B"/>
                </a:solidFill>
                <a:latin typeface="Calibri"/>
                <a:cs typeface="Calibri"/>
              </a:rPr>
              <a:t>By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isolating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MAX timestamp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where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page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visited was the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'purchase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page'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we 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can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identify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 sources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campaigns 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that </a:t>
            </a:r>
            <a:r>
              <a:rPr sz="1200" dirty="0">
                <a:solidFill>
                  <a:srgbClr val="7B7B7B"/>
                </a:solidFill>
                <a:latin typeface="Calibri"/>
                <a:cs typeface="Calibri"/>
              </a:rPr>
              <a:t>were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responsible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conversion</a:t>
            </a:r>
            <a:r>
              <a:rPr sz="1200" spc="-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and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ultimately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revenue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2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30" dirty="0">
                <a:solidFill>
                  <a:srgbClr val="7B7B7B"/>
                </a:solidFill>
                <a:latin typeface="Calibri"/>
                <a:cs typeface="Calibri"/>
              </a:rPr>
              <a:t>company.</a:t>
            </a:r>
            <a:endParaRPr sz="1200" dirty="0">
              <a:latin typeface="Calibri"/>
              <a:cs typeface="Calibri"/>
            </a:endParaRPr>
          </a:p>
          <a:p>
            <a:pPr marL="685165" marR="17145" lvl="1" indent="-320675">
              <a:lnSpc>
                <a:spcPts val="1410"/>
              </a:lnSpc>
              <a:spcBef>
                <a:spcPts val="894"/>
              </a:spcBef>
              <a:buClr>
                <a:srgbClr val="7030A0"/>
              </a:buClr>
              <a:buSzPct val="91666"/>
              <a:buFont typeface="Cambria"/>
              <a:buChar char="■"/>
              <a:tabLst>
                <a:tab pos="685165" algn="l"/>
                <a:tab pos="685800" algn="l"/>
              </a:tabLst>
            </a:pP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Again, </a:t>
            </a:r>
            <a:r>
              <a:rPr sz="1200" spc="-5" dirty="0">
                <a:solidFill>
                  <a:srgbClr val="7B7B7B"/>
                </a:solidFill>
                <a:latin typeface="Calibri"/>
                <a:cs typeface="Calibri"/>
              </a:rPr>
              <a:t>initial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traffic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generating </a:t>
            </a:r>
            <a:r>
              <a:rPr sz="1200" spc="25" dirty="0">
                <a:solidFill>
                  <a:srgbClr val="7B7B7B"/>
                </a:solidFill>
                <a:latin typeface="Calibri"/>
                <a:cs typeface="Calibri"/>
              </a:rPr>
              <a:t>campaigns 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continue </a:t>
            </a:r>
            <a:r>
              <a:rPr sz="12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200" spc="15" dirty="0">
                <a:solidFill>
                  <a:srgbClr val="7B7B7B"/>
                </a:solidFill>
                <a:latin typeface="Calibri"/>
                <a:cs typeface="Calibri"/>
              </a:rPr>
              <a:t>drop </a:t>
            </a:r>
            <a:r>
              <a:rPr sz="1200" spc="5" dirty="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sz="12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7B7B7B"/>
                </a:solidFill>
                <a:latin typeface="Calibri"/>
                <a:cs typeface="Calibri"/>
              </a:rPr>
              <a:t>effectiveness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3C5D5-B4C8-413F-95D5-18F3C751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04" y="2142047"/>
            <a:ext cx="2075390" cy="42970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D0D79C-8ED4-4B30-8463-18FFC3C2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98" y="924947"/>
            <a:ext cx="2912001" cy="594044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7C56FA-7DF7-4393-BB73-0FED27706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482" y="2686806"/>
            <a:ext cx="2587518" cy="2004234"/>
          </a:xfrm>
          <a:prstGeom prst="rect">
            <a:avLst/>
          </a:prstGeom>
        </p:spPr>
      </p:pic>
      <p:pic>
        <p:nvPicPr>
          <p:cNvPr id="18" name="Picture 17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26C5A458-FE91-4F96-B6AB-A221915AA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798" y="1616846"/>
            <a:ext cx="2912001" cy="34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-US" sz="1800" b="1" u="sng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TYPICAL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USER JOURNEY?</a:t>
            </a:r>
            <a:endParaRPr sz="1800" b="1" spc="3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F2F2589-B74A-4D12-842A-F2AB80918710}"/>
              </a:ext>
            </a:extLst>
          </p:cNvPr>
          <p:cNvSpPr txBox="1"/>
          <p:nvPr/>
        </p:nvSpPr>
        <p:spPr>
          <a:xfrm>
            <a:off x="0" y="909992"/>
            <a:ext cx="29997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23215">
              <a:lnSpc>
                <a:spcPct val="100000"/>
              </a:lnSpc>
              <a:spcBef>
                <a:spcPts val="10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35280" algn="l"/>
                <a:tab pos="335915" algn="l"/>
              </a:tabLst>
            </a:pP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'Story'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campaigns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draw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users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site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753242F-D9A2-4045-9132-EFF495B4C5FB}"/>
              </a:ext>
            </a:extLst>
          </p:cNvPr>
          <p:cNvSpPr txBox="1"/>
          <p:nvPr/>
        </p:nvSpPr>
        <p:spPr>
          <a:xfrm>
            <a:off x="327689" y="1225206"/>
            <a:ext cx="2935605" cy="350737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31470" marR="5080" indent="-319405">
              <a:lnSpc>
                <a:spcPct val="102699"/>
              </a:lnSpc>
              <a:spcBef>
                <a:spcPts val="65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331470" algn="l"/>
                <a:tab pos="332105" algn="l"/>
              </a:tabLst>
            </a:pPr>
            <a:r>
              <a:rPr sz="1100" spc="20" dirty="0">
                <a:solidFill>
                  <a:srgbClr val="7B7B7B"/>
                </a:solidFill>
                <a:latin typeface="Calibri"/>
                <a:cs typeface="Calibri"/>
              </a:rPr>
              <a:t>91%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users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first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40" dirty="0">
                <a:solidFill>
                  <a:srgbClr val="7B7B7B"/>
                </a:solidFill>
                <a:latin typeface="Calibri"/>
                <a:cs typeface="Calibri"/>
              </a:rPr>
              <a:t>come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site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via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one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 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these 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'story'</a:t>
            </a:r>
            <a:r>
              <a:rPr sz="11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campaigns: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137F551-5F26-438C-A581-C89B7E20AF86}"/>
              </a:ext>
            </a:extLst>
          </p:cNvPr>
          <p:cNvSpPr txBox="1"/>
          <p:nvPr/>
        </p:nvSpPr>
        <p:spPr>
          <a:xfrm>
            <a:off x="634859" y="1670849"/>
            <a:ext cx="219265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indent="-282575">
              <a:lnSpc>
                <a:spcPct val="100000"/>
              </a:lnSpc>
              <a:spcBef>
                <a:spcPts val="100"/>
              </a:spcBef>
              <a:buClr>
                <a:srgbClr val="7030A0"/>
              </a:buClr>
              <a:buSzPct val="90000"/>
              <a:buFont typeface="Cambria"/>
              <a:buChar char="■"/>
              <a:tabLst>
                <a:tab pos="294640" algn="l"/>
                <a:tab pos="295275" algn="l"/>
              </a:tabLst>
            </a:pPr>
            <a:r>
              <a:rPr sz="1000" spc="5" dirty="0">
                <a:solidFill>
                  <a:srgbClr val="7B7B7B"/>
                </a:solidFill>
                <a:latin typeface="Calibri"/>
                <a:cs typeface="Calibri"/>
              </a:rPr>
              <a:t>Interview </a:t>
            </a:r>
            <a:r>
              <a:rPr sz="1000" dirty="0">
                <a:solidFill>
                  <a:srgbClr val="7B7B7B"/>
                </a:solidFill>
                <a:latin typeface="Calibri"/>
                <a:cs typeface="Calibri"/>
              </a:rPr>
              <a:t>with </a:t>
            </a:r>
            <a:r>
              <a:rPr sz="1000" spc="25" dirty="0">
                <a:solidFill>
                  <a:srgbClr val="7B7B7B"/>
                </a:solidFill>
                <a:latin typeface="Calibri"/>
                <a:cs typeface="Calibri"/>
              </a:rPr>
              <a:t>CoolTShirts</a:t>
            </a:r>
            <a:r>
              <a:rPr sz="10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000" spc="15" dirty="0">
                <a:solidFill>
                  <a:srgbClr val="7B7B7B"/>
                </a:solidFill>
                <a:latin typeface="Calibri"/>
                <a:cs typeface="Calibri"/>
              </a:rPr>
              <a:t>Founder</a:t>
            </a:r>
            <a:endParaRPr sz="1000" dirty="0">
              <a:latin typeface="Calibri"/>
              <a:cs typeface="Calibri"/>
            </a:endParaRPr>
          </a:p>
          <a:p>
            <a:pPr marL="294640" indent="-282575">
              <a:lnSpc>
                <a:spcPct val="100000"/>
              </a:lnSpc>
              <a:spcBef>
                <a:spcPts val="825"/>
              </a:spcBef>
              <a:buClr>
                <a:srgbClr val="7030A0"/>
              </a:buClr>
              <a:buSzPct val="90000"/>
              <a:buFont typeface="Cambria"/>
              <a:buChar char="■"/>
              <a:tabLst>
                <a:tab pos="294640" algn="l"/>
                <a:tab pos="295275" algn="l"/>
              </a:tabLst>
            </a:pPr>
            <a:r>
              <a:rPr sz="1000" spc="10" dirty="0">
                <a:solidFill>
                  <a:srgbClr val="7B7B7B"/>
                </a:solidFill>
                <a:latin typeface="Calibri"/>
                <a:cs typeface="Calibri"/>
              </a:rPr>
              <a:t>Getting to </a:t>
            </a:r>
            <a:r>
              <a:rPr sz="1000" spc="25" dirty="0">
                <a:solidFill>
                  <a:srgbClr val="7B7B7B"/>
                </a:solidFill>
                <a:latin typeface="Calibri"/>
                <a:cs typeface="Calibri"/>
              </a:rPr>
              <a:t>Know</a:t>
            </a:r>
            <a:r>
              <a:rPr sz="10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000" spc="25" dirty="0">
                <a:solidFill>
                  <a:srgbClr val="7B7B7B"/>
                </a:solidFill>
                <a:latin typeface="Calibri"/>
                <a:cs typeface="Calibri"/>
              </a:rPr>
              <a:t>CoolTShirts</a:t>
            </a:r>
            <a:endParaRPr sz="1000" dirty="0">
              <a:latin typeface="Calibri"/>
              <a:cs typeface="Calibri"/>
            </a:endParaRPr>
          </a:p>
          <a:p>
            <a:pPr marL="294640" indent="-282575">
              <a:lnSpc>
                <a:spcPct val="100000"/>
              </a:lnSpc>
              <a:spcBef>
                <a:spcPts val="825"/>
              </a:spcBef>
              <a:buClr>
                <a:srgbClr val="7030A0"/>
              </a:buClr>
              <a:buSzPct val="90000"/>
              <a:buFont typeface="Cambria"/>
              <a:buChar char="■"/>
              <a:tabLst>
                <a:tab pos="294640" algn="l"/>
                <a:tab pos="295275" algn="l"/>
              </a:tabLst>
            </a:pPr>
            <a:r>
              <a:rPr sz="1000" spc="30" dirty="0">
                <a:solidFill>
                  <a:srgbClr val="7B7B7B"/>
                </a:solidFill>
                <a:latin typeface="Calibri"/>
                <a:cs typeface="Calibri"/>
              </a:rPr>
              <a:t>Ten </a:t>
            </a:r>
            <a:r>
              <a:rPr sz="1000" spc="35" dirty="0">
                <a:solidFill>
                  <a:srgbClr val="7B7B7B"/>
                </a:solidFill>
                <a:latin typeface="Calibri"/>
                <a:cs typeface="Calibri"/>
              </a:rPr>
              <a:t>Crazy </a:t>
            </a:r>
            <a:r>
              <a:rPr sz="1000" spc="25" dirty="0">
                <a:solidFill>
                  <a:srgbClr val="7B7B7B"/>
                </a:solidFill>
                <a:latin typeface="Calibri"/>
                <a:cs typeface="Calibri"/>
              </a:rPr>
              <a:t>CoolTShirts</a:t>
            </a:r>
            <a:r>
              <a:rPr sz="1000" spc="-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000" spc="20" dirty="0">
                <a:solidFill>
                  <a:srgbClr val="7B7B7B"/>
                </a:solidFill>
                <a:latin typeface="Calibri"/>
                <a:cs typeface="Calibri"/>
              </a:rPr>
              <a:t>Facts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CAF00D13-14A6-4776-8D60-768C6E800C26}"/>
              </a:ext>
            </a:extLst>
          </p:cNvPr>
          <p:cNvSpPr txBox="1"/>
          <p:nvPr/>
        </p:nvSpPr>
        <p:spPr>
          <a:xfrm>
            <a:off x="6762505" y="878792"/>
            <a:ext cx="2166319" cy="66999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5280" marR="5080" indent="-323215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35280" algn="l"/>
                <a:tab pos="335915" algn="l"/>
              </a:tabLst>
            </a:pPr>
            <a:r>
              <a:rPr sz="1400" spc="4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those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reminders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generate </a:t>
            </a:r>
            <a:r>
              <a:rPr sz="1400" spc="40" dirty="0">
                <a:solidFill>
                  <a:srgbClr val="7B7B7B"/>
                </a:solidFill>
                <a:latin typeface="Calibri"/>
                <a:cs typeface="Calibri"/>
              </a:rPr>
              <a:t>most</a:t>
            </a:r>
            <a:r>
              <a:rPr sz="1400" spc="-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of 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revenue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2F22BF6D-F4CB-48AB-A105-29EC84F0E1E8}"/>
              </a:ext>
            </a:extLst>
          </p:cNvPr>
          <p:cNvSpPr txBox="1"/>
          <p:nvPr/>
        </p:nvSpPr>
        <p:spPr>
          <a:xfrm>
            <a:off x="6989578" y="1553192"/>
            <a:ext cx="1939246" cy="86581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31470" marR="5080" indent="-319405">
              <a:lnSpc>
                <a:spcPct val="102499"/>
              </a:lnSpc>
              <a:spcBef>
                <a:spcPts val="65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331470" algn="l"/>
                <a:tab pos="332105" algn="l"/>
              </a:tabLst>
            </a:pPr>
            <a:r>
              <a:rPr sz="1100" spc="100" dirty="0">
                <a:solidFill>
                  <a:srgbClr val="7B7B7B"/>
                </a:solidFill>
                <a:latin typeface="Calibri"/>
                <a:cs typeface="Calibri"/>
              </a:rPr>
              <a:t>78%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purchases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were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generated</a:t>
            </a:r>
            <a:r>
              <a:rPr sz="1100" spc="-1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via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email 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newsletter,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email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retargeting, 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100" spc="20" dirty="0">
                <a:solidFill>
                  <a:srgbClr val="7B7B7B"/>
                </a:solidFill>
                <a:latin typeface="Calibri"/>
                <a:cs typeface="Calibri"/>
              </a:rPr>
              <a:t>Facebook 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retargeting</a:t>
            </a:r>
            <a:r>
              <a:rPr sz="11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ads.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DF8FA1C-1C82-4876-A42B-E66285E4D906}"/>
              </a:ext>
            </a:extLst>
          </p:cNvPr>
          <p:cNvSpPr txBox="1"/>
          <p:nvPr/>
        </p:nvSpPr>
        <p:spPr>
          <a:xfrm>
            <a:off x="3321737" y="909992"/>
            <a:ext cx="327406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35280" marR="5080" indent="-323215">
              <a:lnSpc>
                <a:spcPts val="1650"/>
              </a:lnSpc>
              <a:spcBef>
                <a:spcPts val="180"/>
              </a:spcBef>
              <a:buClr>
                <a:srgbClr val="7030A0"/>
              </a:buClr>
              <a:buSzPct val="89285"/>
              <a:buFont typeface="Cambria"/>
              <a:buChar char="■"/>
              <a:tabLst>
                <a:tab pos="335280" algn="l"/>
                <a:tab pos="335915" algn="l"/>
              </a:tabLst>
            </a:pP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But, users 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need 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additional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reminders</a:t>
            </a:r>
            <a:r>
              <a:rPr sz="1400" spc="-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7B7B7B"/>
                </a:solidFill>
                <a:latin typeface="Calibri"/>
                <a:cs typeface="Calibri"/>
              </a:rPr>
              <a:t>to 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stay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engaged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EEF5257-93E3-437D-9A04-6B3AA05640A3}"/>
              </a:ext>
            </a:extLst>
          </p:cNvPr>
          <p:cNvSpPr txBox="1"/>
          <p:nvPr/>
        </p:nvSpPr>
        <p:spPr>
          <a:xfrm>
            <a:off x="3611326" y="1434756"/>
            <a:ext cx="3030220" cy="9842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69570" marR="55880" indent="-319405">
              <a:lnSpc>
                <a:spcPct val="102499"/>
              </a:lnSpc>
              <a:spcBef>
                <a:spcPts val="65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369570" algn="l"/>
                <a:tab pos="370205" algn="l"/>
              </a:tabLst>
            </a:pP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31%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users that </a:t>
            </a:r>
            <a:r>
              <a:rPr sz="1100" spc="30" dirty="0">
                <a:solidFill>
                  <a:srgbClr val="7B7B7B"/>
                </a:solidFill>
                <a:latin typeface="Calibri"/>
                <a:cs typeface="Calibri"/>
              </a:rPr>
              <a:t>came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site via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'story' 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don’t 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return </a:t>
            </a:r>
            <a:r>
              <a:rPr sz="1100" spc="20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'story'</a:t>
            </a:r>
            <a:r>
              <a:rPr sz="1100" spc="-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campaigns  </a:t>
            </a:r>
            <a:r>
              <a:rPr sz="1100" spc="30" dirty="0">
                <a:solidFill>
                  <a:srgbClr val="7B7B7B"/>
                </a:solidFill>
                <a:latin typeface="Calibri"/>
                <a:cs typeface="Calibri"/>
              </a:rPr>
              <a:t>only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account </a:t>
            </a:r>
            <a:r>
              <a:rPr sz="1100" spc="5" dirty="0">
                <a:solidFill>
                  <a:srgbClr val="7B7B7B"/>
                </a:solidFill>
                <a:latin typeface="Calibri"/>
                <a:cs typeface="Calibri"/>
              </a:rPr>
              <a:t>for </a:t>
            </a:r>
            <a:r>
              <a:rPr sz="1100" spc="130" dirty="0">
                <a:solidFill>
                  <a:srgbClr val="7B7B7B"/>
                </a:solidFill>
                <a:latin typeface="Calibri"/>
                <a:cs typeface="Calibri"/>
              </a:rPr>
              <a:t>6%</a:t>
            </a:r>
            <a:r>
              <a:rPr sz="1100" spc="-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purchases</a:t>
            </a:r>
            <a:endParaRPr sz="1100" dirty="0">
              <a:latin typeface="Calibri"/>
              <a:cs typeface="Calibri"/>
            </a:endParaRPr>
          </a:p>
          <a:p>
            <a:pPr marL="369570" marR="64135" indent="-319405">
              <a:lnSpc>
                <a:spcPct val="102699"/>
              </a:lnSpc>
              <a:spcBef>
                <a:spcPts val="815"/>
              </a:spcBef>
              <a:buClr>
                <a:srgbClr val="7030A0"/>
              </a:buClr>
              <a:buSzPct val="90909"/>
              <a:buFont typeface="Cambria"/>
              <a:buChar char="■"/>
              <a:tabLst>
                <a:tab pos="369570" algn="l"/>
                <a:tab pos="370205" algn="l"/>
              </a:tabLst>
            </a:pP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The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majority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100" spc="15" dirty="0">
                <a:solidFill>
                  <a:srgbClr val="7B7B7B"/>
                </a:solidFill>
                <a:latin typeface="Calibri"/>
                <a:cs typeface="Calibri"/>
              </a:rPr>
              <a:t>prospects </a:t>
            </a:r>
            <a:r>
              <a:rPr sz="1100" spc="-5" dirty="0">
                <a:solidFill>
                  <a:srgbClr val="7B7B7B"/>
                </a:solidFill>
                <a:latin typeface="Calibri"/>
                <a:cs typeface="Calibri"/>
              </a:rPr>
              <a:t>require </a:t>
            </a:r>
            <a:r>
              <a:rPr sz="1100" dirty="0">
                <a:solidFill>
                  <a:srgbClr val="7B7B7B"/>
                </a:solidFill>
                <a:latin typeface="Calibri"/>
                <a:cs typeface="Calibri"/>
              </a:rPr>
              <a:t>a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2</a:t>
            </a:r>
            <a:r>
              <a:rPr sz="1050" spc="37" baseline="31746" dirty="0">
                <a:solidFill>
                  <a:srgbClr val="7B7B7B"/>
                </a:solidFill>
                <a:latin typeface="Calibri"/>
                <a:cs typeface="Calibri"/>
              </a:rPr>
              <a:t>nd </a:t>
            </a:r>
            <a:r>
              <a:rPr sz="700" spc="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7B7B7B"/>
                </a:solidFill>
                <a:latin typeface="Calibri"/>
                <a:cs typeface="Calibri"/>
              </a:rPr>
              <a:t>campaign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to </a:t>
            </a:r>
            <a:r>
              <a:rPr sz="1100" spc="30" dirty="0">
                <a:solidFill>
                  <a:srgbClr val="7B7B7B"/>
                </a:solidFill>
                <a:latin typeface="Calibri"/>
                <a:cs typeface="Calibri"/>
              </a:rPr>
              <a:t>become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purchasing</a:t>
            </a:r>
            <a:r>
              <a:rPr sz="1100" spc="-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rgbClr val="7B7B7B"/>
                </a:solidFill>
                <a:latin typeface="Calibri"/>
                <a:cs typeface="Calibri"/>
              </a:rPr>
              <a:t>customers.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3EF721E-DA3C-4DED-A10C-D133E2DA4103}"/>
              </a:ext>
            </a:extLst>
          </p:cNvPr>
          <p:cNvSpPr/>
          <p:nvPr/>
        </p:nvSpPr>
        <p:spPr>
          <a:xfrm>
            <a:off x="0" y="2495462"/>
            <a:ext cx="9144000" cy="2648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34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0" y="0"/>
            <a:ext cx="9144000" cy="82709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spcFirstLastPara="1" wrap="square" lIns="68569" tIns="274320" rIns="68569" bIns="68569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-US" sz="1800" b="1" u="sng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TYPICAL</a:t>
            </a:r>
            <a:r>
              <a:rPr lang="en-US" sz="1800" b="1" spc="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USER JOURNEY? – CONT’D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25D37-0E6E-41D7-8BE4-0580FE3B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9868"/>
            <a:ext cx="9144000" cy="39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16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1237</Words>
  <Application>Microsoft Office PowerPoint</Application>
  <PresentationFormat>On-screen Show (16:9)</PresentationFormat>
  <Paragraphs>206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</vt:lpstr>
      <vt:lpstr>Calibri</vt:lpstr>
      <vt:lpstr>Cambria</vt:lpstr>
      <vt:lpstr>Arial</vt:lpstr>
      <vt:lpstr>Verdana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Sampath Gonnuru</cp:lastModifiedBy>
  <cp:revision>35</cp:revision>
  <dcterms:modified xsi:type="dcterms:W3CDTF">2020-04-22T12:48:01Z</dcterms:modified>
</cp:coreProperties>
</file>